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5"/>
  </p:notesMasterIdLst>
  <p:sldIdLst>
    <p:sldId id="256" r:id="rId15"/>
    <p:sldId id="257" r:id="rId16"/>
    <p:sldId id="282" r:id="rId17"/>
    <p:sldId id="261" r:id="rId18"/>
    <p:sldId id="274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291" r:id="rId27"/>
    <p:sldId id="293" r:id="rId28"/>
    <p:sldId id="294" r:id="rId29"/>
    <p:sldId id="273" r:id="rId30"/>
    <p:sldId id="280" r:id="rId31"/>
    <p:sldId id="283" r:id="rId32"/>
    <p:sldId id="284" r:id="rId33"/>
    <p:sldId id="272" r:id="rId3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pitchFamily="124" charset="0"/>
        <a:ea typeface="ヒラギノ角ゴ ProN W3" pitchFamily="124" charset="-128"/>
        <a:cs typeface="+mn-cs"/>
        <a:sym typeface="Gill Sans" pitchFamily="12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>
      <p:cViewPr varScale="1">
        <p:scale>
          <a:sx n="77" d="100"/>
          <a:sy n="77" d="100"/>
        </p:scale>
        <p:origin x="1680" y="11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5BE174C-1288-4221-AC1A-33CE3171F60D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CB9A32B-0DC2-4091-8152-107E820AE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pitchFamily="12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pitchFamily="12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124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1950" y="8799513"/>
            <a:ext cx="68453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hthoek 5"/>
          <p:cNvSpPr/>
          <p:nvPr/>
        </p:nvSpPr>
        <p:spPr>
          <a:xfrm>
            <a:off x="3982120" y="4732784"/>
            <a:ext cx="4896544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nl-NL" sz="8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ALV 2018</a:t>
            </a:r>
          </a:p>
        </p:txBody>
      </p:sp>
      <p:pic>
        <p:nvPicPr>
          <p:cNvPr id="14343" name="Picture 7" descr="DCS_kleur-kl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200" y="1348408"/>
            <a:ext cx="341955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5F0184-BDDE-4ED0-982D-3E276C9B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2" y="1955672"/>
            <a:ext cx="11319314" cy="7097592"/>
          </a:xfrm>
          <a:prstGeom prst="rect">
            <a:avLst/>
          </a:prstGeom>
        </p:spPr>
      </p:pic>
      <p:sp>
        <p:nvSpPr>
          <p:cNvPr id="16386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97" name="Rectangle 6"/>
          <p:cNvSpPr>
            <a:spLocks/>
          </p:cNvSpPr>
          <p:nvPr/>
        </p:nvSpPr>
        <p:spPr bwMode="auto">
          <a:xfrm>
            <a:off x="3505200" y="939800"/>
            <a:ext cx="7759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algn="l" eaLnBrk="1" hangingPunct="1"/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4. </a:t>
            </a:r>
            <a:r>
              <a:rPr lang="en-US" altLang="en-US" sz="3600" dirty="0" err="1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Jaarrekening</a:t>
            </a:r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DCS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6500" y="4852593"/>
            <a:ext cx="5976664" cy="830997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400">
                <a:solidFill>
                  <a:schemeClr val="tx1"/>
                </a:solidFill>
              </a:rPr>
              <a:t>Van een toegezegde reisbeurs in 2018 is de eerste helft betaald</a:t>
            </a:r>
          </a:p>
        </p:txBody>
      </p:sp>
      <p:sp>
        <p:nvSpPr>
          <p:cNvPr id="11" name="Oval 1">
            <a:extLst>
              <a:ext uri="{FF2B5EF4-FFF2-40B4-BE49-F238E27FC236}">
                <a16:creationId xmlns:a16="http://schemas.microsoft.com/office/drawing/2014/main" id="{B1366A6F-3676-47F1-9B3D-FC510DDDA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013" y="3624198"/>
            <a:ext cx="1512887" cy="287337"/>
          </a:xfrm>
          <a:prstGeom prst="ellipse">
            <a:avLst/>
          </a:prstGeom>
          <a:noFill/>
          <a:ln w="476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274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5F0184-BDDE-4ED0-982D-3E276C9B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2" y="1955672"/>
            <a:ext cx="11319314" cy="7097592"/>
          </a:xfrm>
          <a:prstGeom prst="rect">
            <a:avLst/>
          </a:prstGeom>
        </p:spPr>
      </p:pic>
      <p:sp>
        <p:nvSpPr>
          <p:cNvPr id="16386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97" name="Rectangle 6"/>
          <p:cNvSpPr>
            <a:spLocks/>
          </p:cNvSpPr>
          <p:nvPr/>
        </p:nvSpPr>
        <p:spPr bwMode="auto">
          <a:xfrm>
            <a:off x="3505200" y="939800"/>
            <a:ext cx="7759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algn="l" eaLnBrk="1" hangingPunct="1"/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4. </a:t>
            </a:r>
            <a:r>
              <a:rPr lang="en-US" altLang="en-US" sz="3600" dirty="0" err="1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Jaarrekening</a:t>
            </a:r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DCS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686" y="3965585"/>
            <a:ext cx="5976664" cy="307776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400">
                <a:solidFill>
                  <a:schemeClr val="tx1"/>
                </a:solidFill>
              </a:rPr>
              <a:t>Gedane uitgaven in 2018 zijn laag geweest doordat geen workshop is geweest en geen prijzen zijn uitgereikt.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endParaRPr lang="en-US" sz="240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400">
                <a:solidFill>
                  <a:schemeClr val="tx1"/>
                </a:solidFill>
              </a:rPr>
              <a:t>Het eigen vermogen is in 2018 toegenomen met € 1563.41</a:t>
            </a:r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087FB0AC-2E4D-405E-8171-336512155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6264" y="8045152"/>
            <a:ext cx="2733236" cy="576064"/>
          </a:xfrm>
          <a:prstGeom prst="ellipse">
            <a:avLst/>
          </a:prstGeom>
          <a:noFill/>
          <a:ln w="476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0871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3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/>
          </p:cNvSpPr>
          <p:nvPr/>
        </p:nvSpPr>
        <p:spPr bwMode="auto">
          <a:xfrm>
            <a:off x="3505200" y="939800"/>
            <a:ext cx="7759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algn="l" eaLnBrk="1" hangingPunct="1"/>
            <a:r>
              <a:rPr lang="en-US" altLang="en-US" sz="360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Vragen</a:t>
            </a:r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133975" y="2028825"/>
            <a:ext cx="313055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r>
              <a:rPr lang="en-US" altLang="en-US" sz="4130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9354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27651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5. EFCATS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DAAD69-757F-4075-BD74-264198F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96" y="2174311"/>
            <a:ext cx="12343804" cy="73078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scientist contest</a:t>
            </a: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- 9-12 July 2018 in Wageningen</a:t>
            </a: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- proposal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schrijven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1.5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- teams van 5</a:t>
            </a: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Prijzen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van 500, 200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100 pp</a:t>
            </a: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lezing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Justin Hargreaves, Bert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Weckhuysen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Harry Bitter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94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27651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5. EFCATS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A2F10-862F-6141-80C2-4369EEA4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16" y="6029204"/>
            <a:ext cx="4242734" cy="282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5DDB4-ED81-D644-A082-45BA00B29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08" y="3210728"/>
            <a:ext cx="3615291" cy="2410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ADE68-D26E-834B-AEDA-A33E1F409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67" y="2612721"/>
            <a:ext cx="3396119" cy="2264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B63B01-5655-494F-852E-DB591FD18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23" y="4469162"/>
            <a:ext cx="3130809" cy="2087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12B185-DEDC-474F-B045-526E32295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16" y="4850407"/>
            <a:ext cx="3187041" cy="2124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C36E5-7717-8E40-81E7-E4FD10869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45" y="6423485"/>
            <a:ext cx="3890082" cy="25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154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27651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5. EFCATS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DAAD69-757F-4075-BD74-264198F2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96" y="2174311"/>
            <a:ext cx="12343804" cy="7307817"/>
          </a:xfrm>
        </p:spPr>
        <p:txBody>
          <a:bodyPr>
            <a:normAutofit/>
          </a:bodyPr>
          <a:lstStyle/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From contest,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YoungCats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will present their plans in Aachen</a:t>
            </a: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Europacat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- 18-23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augustus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2019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Dld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 &amp;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175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Plenary and keynote speakers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staan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op website</a:t>
            </a:r>
          </a:p>
          <a:p>
            <a:pPr marL="7620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	- 22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maart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spekers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vastgesteld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620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Post Conference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1970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 smtClean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6. </a:t>
            </a:r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KNCV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61CAC6B-D313-4B4E-87D8-DCF72434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379F9B18-AB10-448E-AB5E-686E78D3BA22}"/>
              </a:ext>
            </a:extLst>
          </p:cNvPr>
          <p:cNvSpPr txBox="1">
            <a:spLocks/>
          </p:cNvSpPr>
          <p:nvPr/>
        </p:nvSpPr>
        <p:spPr>
          <a:xfrm>
            <a:off x="309712" y="2276922"/>
            <a:ext cx="12241360" cy="70643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Organisatorische veranderingen KNCV vs. Secties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DCS heeft in principe geen onafhankelijke rechtspositie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Wettelijke </a:t>
            </a: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KNCV vs. </a:t>
            </a: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secties </a:t>
            </a: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onduidelijk (financiele deel mag niet meer </a:t>
            </a:r>
            <a:r>
              <a:rPr lang="nl-NL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huidige belasting- en </a:t>
            </a: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rechtstructuur/regelgeving)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</a:t>
            </a:r>
            <a:r>
              <a:rPr lang="nl-NL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contributiestructuur </a:t>
            </a:r>
            <a:r>
              <a:rPr lang="nl-NL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vanaf 1-1-2020 - </a:t>
            </a:r>
            <a:r>
              <a:rPr lang="nl-NL" sz="2800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KNCV ALV goedgekeurd</a:t>
            </a:r>
            <a:endParaRPr lang="nl-NL" sz="28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Contributiestructuur 2019 onveranderd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Basiscontributie KNCV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KNCV lid betaalt 10 Euros per sectie lidmaatschap (DCS nu 7,50 Euros)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Niet-KNCV lid betaalt 25 euro per sectie lidmaatschap (DCS nu 17,50 Euros)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Leden tot 25 jaar gratis sectie </a:t>
            </a:r>
            <a:r>
              <a:rPr lang="nl-NL" sz="2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lidmaatschap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Contributie bij KNCV, maar wordt 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geoormerkt DCS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Organisatorische en administrieve ondersteuning vanuit KNCV (Frank Sekeris) </a:t>
            </a:r>
            <a:endParaRPr lang="nl-NL" sz="28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3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Sectie Reglement als afgesloten met KNCV </a:t>
            </a:r>
            <a:r>
              <a:rPr lang="en-NL" sz="3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nl-NL" sz="3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hoe gaan we samenwerken en interageren binnen nieuwe overeenkomst?</a:t>
            </a:r>
            <a:endParaRPr lang="nl-NL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sz="2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NL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Discussie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loopt</a:t>
            </a:r>
            <a:endParaRPr lang="nl-NL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22F839B-7DF6-4AED-98DB-C62DFE1A087D}"/>
              </a:ext>
            </a:extLst>
          </p:cNvPr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D0EBC6B-EAAA-4BC1-BE7D-7BE0E93A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C23415D4-39E7-4E6D-9B09-1C52A4E71C49}"/>
              </a:ext>
            </a:extLst>
          </p:cNvPr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6. DZA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B4B3EDB-061A-4B88-AFC0-A296EF9F2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9" descr="Image result for Nikolay Kosin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b="-2"/>
          <a:stretch>
            <a:fillRect/>
          </a:stretch>
        </p:blipFill>
        <p:spPr bwMode="auto">
          <a:xfrm>
            <a:off x="11209300" y="4658641"/>
            <a:ext cx="1571413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7744" y="1924472"/>
            <a:ext cx="9114650" cy="71295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5000"/>
              </a:lnSpc>
              <a:spcAft>
                <a:spcPts val="1138"/>
              </a:spcAft>
              <a:defRPr/>
            </a:pPr>
            <a:r>
              <a:rPr lang="nl-NL" sz="2844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DZA-day symposium in Amsterdam, 11  oktober </a:t>
            </a:r>
            <a:r>
              <a:rPr lang="nl-NL" sz="2844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</a:t>
            </a: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Georganiseerd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Shiju (UvA)</a:t>
            </a: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Ongeveer 80 deelnemeners</a:t>
            </a: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Plenary speakers: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Avelino Corma (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ITQ),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Rajamani Krishna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(UvA)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Dr. Nikolay </a:t>
            </a: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Kosinov (TUE) </a:t>
            </a: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presentaties door PhD studenten</a:t>
            </a: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endParaRPr lang="nl-NL" sz="2844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35000"/>
              </a:lnSpc>
              <a:spcAft>
                <a:spcPts val="1138"/>
              </a:spcAft>
              <a:defRPr/>
            </a:pPr>
            <a:r>
              <a:rPr lang="nl-NL" sz="2844" b="1" dirty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DZA: sub-sectie van DCS?</a:t>
            </a: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gebeurt in de nieuwe structuur van KNCV secties?</a:t>
            </a:r>
            <a:endParaRPr lang="nl-NL" sz="2844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8332" indent="-388332">
              <a:lnSpc>
                <a:spcPct val="135000"/>
              </a:lnSpc>
              <a:spcAft>
                <a:spcPts val="1138"/>
              </a:spcAft>
              <a:buFont typeface="Arial" panose="020B0604020202020204" pitchFamily="34" charset="0"/>
              <a:buChar char="•"/>
              <a:defRPr/>
            </a:pPr>
            <a:r>
              <a:rPr lang="nl-NL" sz="2844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Financiele gevolgen?</a:t>
            </a:r>
            <a:endParaRPr lang="nl-NL" sz="2844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 descr="Image result for Rajamani Krish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5423" r="15720"/>
          <a:stretch>
            <a:fillRect/>
          </a:stretch>
        </p:blipFill>
        <p:spPr bwMode="auto">
          <a:xfrm>
            <a:off x="9166012" y="4658641"/>
            <a:ext cx="1846862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Image result for avelino cor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848" y="2443760"/>
            <a:ext cx="2560320" cy="207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293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CC7031B-A255-4C6B-981B-918D4EC5EBFE}"/>
              </a:ext>
            </a:extLst>
          </p:cNvPr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4C5FAB1-8539-4F75-9071-EFEE3002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E8EBCC3-38D4-49DB-BE56-24AEC3A48B20}"/>
              </a:ext>
            </a:extLst>
          </p:cNvPr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8. 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Bestuurssamenstelling</a:t>
            </a:r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 2018</a:t>
            </a:r>
          </a:p>
        </p:txBody>
      </p:sp>
      <p:sp>
        <p:nvSpPr>
          <p:cNvPr id="9" name="Tekstvak 6">
            <a:extLst>
              <a:ext uri="{FF2B5EF4-FFF2-40B4-BE49-F238E27FC236}">
                <a16:creationId xmlns:a16="http://schemas.microsoft.com/office/drawing/2014/main" id="{3344B254-7642-4C2F-BFE6-A26575D63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44" y="2089015"/>
            <a:ext cx="11017224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l">
              <a:buFontTx/>
              <a:buChar char="-"/>
            </a:pPr>
            <a:r>
              <a:rPr lang="nl-NL" altLang="en-US" sz="3600" dirty="0">
                <a:latin typeface="Arial" pitchFamily="34" charset="0"/>
                <a:cs typeface="Arial" pitchFamily="34" charset="0"/>
              </a:rPr>
              <a:t>Bestuur Stichting Roermond</a:t>
            </a:r>
          </a:p>
          <a:p>
            <a:pPr algn="l"/>
            <a:r>
              <a:rPr lang="nl-NL" altLang="en-US" sz="3600" dirty="0">
                <a:latin typeface="Arial" pitchFamily="34" charset="0"/>
                <a:cs typeface="Arial" pitchFamily="34" charset="0"/>
              </a:rPr>
              <a:t>	</a:t>
            </a:r>
            <a:r>
              <a:rPr lang="nl-NL" altLang="en-US" sz="2800" dirty="0">
                <a:latin typeface="Arial" pitchFamily="34" charset="0"/>
                <a:cs typeface="Arial" pitchFamily="34" charset="0"/>
              </a:rPr>
              <a:t>Moniek Tromp (voorzitter)</a:t>
            </a: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Paolo Pescarmona (secretaris)</a:t>
            </a: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Robert Terörde (penningmeester)</a:t>
            </a:r>
          </a:p>
          <a:p>
            <a:pPr algn="l"/>
            <a:r>
              <a:rPr lang="nl-NL" altLang="en-US" sz="3600" dirty="0">
                <a:latin typeface="Arial" pitchFamily="34" charset="0"/>
                <a:cs typeface="Arial" pitchFamily="34" charset="0"/>
              </a:rPr>
              <a:t>	</a:t>
            </a:r>
            <a:endParaRPr lang="en-GB" alt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Tx/>
              <a:buChar char="-"/>
            </a:pPr>
            <a:r>
              <a:rPr lang="nl-NL" altLang="en-US" sz="3600" dirty="0">
                <a:latin typeface="Arial" pitchFamily="34" charset="0"/>
                <a:cs typeface="Arial" pitchFamily="34" charset="0"/>
              </a:rPr>
              <a:t>Bestuur DCS</a:t>
            </a:r>
          </a:p>
          <a:p>
            <a:pPr algn="l"/>
            <a:r>
              <a:rPr lang="nl-NL" altLang="en-US" sz="3600" dirty="0">
                <a:latin typeface="Arial" pitchFamily="34" charset="0"/>
                <a:cs typeface="Arial" pitchFamily="34" charset="0"/>
              </a:rPr>
              <a:t>	</a:t>
            </a:r>
            <a:r>
              <a:rPr lang="nl-NL" altLang="en-US" sz="2800" dirty="0">
                <a:latin typeface="Arial" pitchFamily="34" charset="0"/>
                <a:cs typeface="Arial" pitchFamily="34" charset="0"/>
              </a:rPr>
              <a:t>Moniek Tromp (voorzitter)</a:t>
            </a: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Harry Bitter (secretaris)</a:t>
            </a: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Robert </a:t>
            </a:r>
            <a:r>
              <a:rPr lang="nl-NL" altLang="en-US" sz="2800" dirty="0" err="1">
                <a:latin typeface="Arial" pitchFamily="34" charset="0"/>
                <a:cs typeface="Arial" pitchFamily="34" charset="0"/>
              </a:rPr>
              <a:t>Terörde</a:t>
            </a:r>
            <a:r>
              <a:rPr lang="nl-NL" altLang="en-US" sz="2800" dirty="0">
                <a:latin typeface="Arial" pitchFamily="34" charset="0"/>
                <a:cs typeface="Arial" pitchFamily="34" charset="0"/>
              </a:rPr>
              <a:t> (penningmeester)</a:t>
            </a: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Paolo </a:t>
            </a:r>
            <a:r>
              <a:rPr lang="nl-NL" altLang="en-US" sz="2800" dirty="0" err="1">
                <a:latin typeface="Arial" pitchFamily="34" charset="0"/>
                <a:cs typeface="Arial" pitchFamily="34" charset="0"/>
              </a:rPr>
              <a:t>Pescarmona</a:t>
            </a:r>
            <a:r>
              <a:rPr lang="nl-NL" altLang="en-US" sz="2800" dirty="0">
                <a:latin typeface="Arial" pitchFamily="34" charset="0"/>
                <a:cs typeface="Arial" pitchFamily="34" charset="0"/>
              </a:rPr>
              <a:t> (DZA)</a:t>
            </a: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Jaap </a:t>
            </a:r>
            <a:r>
              <a:rPr lang="nl-NL" altLang="en-US" sz="2800" dirty="0" err="1">
                <a:latin typeface="Arial" pitchFamily="34" charset="0"/>
                <a:cs typeface="Arial" pitchFamily="34" charset="0"/>
              </a:rPr>
              <a:t>Bergwerff</a:t>
            </a:r>
            <a:endParaRPr lang="nl-NL" altLang="en-US" sz="280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NL" altLang="en-US" sz="2800" dirty="0">
                <a:latin typeface="Arial" pitchFamily="34" charset="0"/>
                <a:cs typeface="Arial" pitchFamily="34" charset="0"/>
              </a:rPr>
              <a:t>	Erik Zuidema</a:t>
            </a:r>
          </a:p>
          <a:p>
            <a:pPr algn="l"/>
            <a:r>
              <a:rPr lang="nl-NL" altLang="en-US" sz="2800" i="1" dirty="0">
                <a:latin typeface="Arial" pitchFamily="34" charset="0"/>
                <a:cs typeface="Arial" pitchFamily="34" charset="0"/>
              </a:rPr>
              <a:t>	Vacature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nl-NL" altLang="en-US" sz="280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Voorstel nieuw bestuurslid: Dr. Ties Korstanje</a:t>
            </a:r>
          </a:p>
          <a:p>
            <a:pPr algn="l"/>
            <a:endParaRPr lang="nl-NL" altLang="en-US" sz="2800" dirty="0">
              <a:latin typeface="Arial" pitchFamily="34" charset="0"/>
              <a:cs typeface="Arial" pitchFamily="34" charset="0"/>
            </a:endParaRPr>
          </a:p>
          <a:p>
            <a:pPr algn="l"/>
            <a:endParaRPr lang="nl-NL" alt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46862AC-6902-4C1B-B01F-16C3C823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912304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0A8371-8B60-4E0C-A927-4DB43E927D6A}"/>
              </a:ext>
            </a:extLst>
          </p:cNvPr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F16FC2D-2347-4B34-A79B-FD8C251D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376220A-136C-45C3-B13B-5200AFB32A4E}"/>
              </a:ext>
            </a:extLst>
          </p:cNvPr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9. 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Activiteiten</a:t>
            </a:r>
            <a:endParaRPr lang="en-US" altLang="en-US" sz="3600" dirty="0">
              <a:solidFill>
                <a:srgbClr val="FEFFFE"/>
              </a:solidFill>
              <a:latin typeface="Arial" pitchFamily="34" charset="0"/>
              <a:ea typeface="Geneva" pitchFamily="124" charset="-128"/>
              <a:sym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0478F48-FB5E-406A-94A0-FC9F3390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3024DA-5CA7-489C-9D58-8D1233F5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4" y="2049681"/>
            <a:ext cx="11781046" cy="1325563"/>
          </a:xfrm>
        </p:spPr>
        <p:txBody>
          <a:bodyPr/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Jaarplanning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2019/2020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5AC11F-021B-4751-8730-3D896CE4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977" y="3375244"/>
            <a:ext cx="10515600" cy="43513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NCCC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EuropaCat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Aachen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Post-Conference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Workshop(s)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HBO workshop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gepland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organisatie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“in progress”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overleg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met NIOK PhD Platform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versie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Prijzen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Nominatie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EFCATS award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Stamboom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IUPAC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Organisatie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begonnen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Afstemming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IUPAC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Chains met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Tafel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NWO-ENW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Vastleggen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locatie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Platform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secties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0">
              <a:spcBef>
                <a:spcPts val="0"/>
              </a:spcBef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664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15363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Agenda</a:t>
            </a: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8" name="Tekstvak 6"/>
          <p:cNvSpPr txBox="1">
            <a:spLocks noChangeArrowheads="1"/>
          </p:cNvSpPr>
          <p:nvPr/>
        </p:nvSpPr>
        <p:spPr bwMode="auto">
          <a:xfrm>
            <a:off x="669752" y="2572544"/>
            <a:ext cx="9577064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l">
              <a:buAutoNum type="arabicPeriod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Opening</a:t>
            </a:r>
          </a:p>
          <a:p>
            <a:pPr marL="514350" indent="-514350" algn="l">
              <a:buAutoNum type="arabicPeriod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Notulen ALV 2018</a:t>
            </a:r>
          </a:p>
          <a:p>
            <a:pPr marL="514350" indent="-514350" algn="l">
              <a:buAutoNum type="arabicPeriod" startAt="3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Jaarverslag 2018</a:t>
            </a:r>
          </a:p>
          <a:p>
            <a:pPr marL="514350" indent="-514350" algn="l">
              <a:buAutoNum type="arabicPeriod" startAt="3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Financieel Jaarverslag 2018</a:t>
            </a:r>
          </a:p>
          <a:p>
            <a:pPr marL="514350" indent="-514350" algn="l">
              <a:buAutoNum type="arabicPeriod" startAt="3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EFCATS</a:t>
            </a:r>
          </a:p>
          <a:p>
            <a:pPr marL="514350" indent="-514350" algn="l">
              <a:buAutoNum type="arabicPeriod" startAt="3"/>
            </a:pPr>
            <a:r>
              <a:rPr lang="nl-NL" altLang="en-US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KNCV</a:t>
            </a:r>
            <a:endParaRPr lang="nl-NL" altLang="en-US" sz="3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 startAt="7"/>
            </a:pPr>
            <a:r>
              <a:rPr lang="nl-NL" altLang="en-US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DZA</a:t>
            </a:r>
            <a:endParaRPr lang="nl-NL" altLang="en-US" sz="3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 startAt="7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Activiteiten</a:t>
            </a:r>
          </a:p>
          <a:p>
            <a:pPr marL="514350" indent="-514350" algn="l">
              <a:buAutoNum type="arabicPeriod" startAt="7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Bestuurssamenstelling 2017/18</a:t>
            </a:r>
          </a:p>
          <a:p>
            <a:pPr marL="514350" indent="-514350" algn="l">
              <a:buAutoNum type="arabicPeriod" startAt="10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AOB</a:t>
            </a:r>
          </a:p>
          <a:p>
            <a:pPr marL="514350" indent="-514350" algn="l">
              <a:buAutoNum type="arabicPeriod" startAt="10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Rondvraag</a:t>
            </a:r>
          </a:p>
          <a:p>
            <a:pPr marL="514350" indent="-514350" algn="l">
              <a:buAutoNum type="arabicPeriod" startAt="10"/>
            </a:pPr>
            <a:r>
              <a:rPr lang="nl-NL" altLang="en-US" sz="3200" dirty="0">
                <a:latin typeface="Arial" pitchFamily="34" charset="0"/>
                <a:cs typeface="Arial" pitchFamily="34" charset="0"/>
              </a:rPr>
              <a:t>Sluiting</a:t>
            </a:r>
          </a:p>
          <a:p>
            <a:pPr algn="l"/>
            <a:endParaRPr lang="en-GB" alt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31747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50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1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10. AOB/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Rondvraag</a:t>
            </a:r>
            <a:endParaRPr lang="en-US" altLang="en-US" sz="3600" dirty="0">
              <a:solidFill>
                <a:srgbClr val="FEFFFE"/>
              </a:solidFill>
              <a:latin typeface="Arial" pitchFamily="34" charset="0"/>
              <a:ea typeface="Geneva" pitchFamily="124" charset="-128"/>
              <a:sym typeface="Arial" pitchFamily="34" charset="0"/>
            </a:endParaRPr>
          </a:p>
        </p:txBody>
      </p:sp>
      <p:sp>
        <p:nvSpPr>
          <p:cNvPr id="12" name="Rechthoek 5"/>
          <p:cNvSpPr/>
          <p:nvPr/>
        </p:nvSpPr>
        <p:spPr>
          <a:xfrm>
            <a:off x="3982120" y="4732784"/>
            <a:ext cx="4896544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nl-NL" sz="8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ALV 2018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0079ED1-3C48-4030-9FB3-F8201BE09E32}"/>
              </a:ext>
            </a:extLst>
          </p:cNvPr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AC7264C-F0E4-4C02-AC4A-E9FA6AFC6DB8}"/>
              </a:ext>
            </a:extLst>
          </p:cNvPr>
          <p:cNvSpPr>
            <a:spLocks/>
          </p:cNvSpPr>
          <p:nvPr/>
        </p:nvSpPr>
        <p:spPr bwMode="auto">
          <a:xfrm>
            <a:off x="3395477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92B1EB6-8D84-49AB-B73E-1F7C4CD8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577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Line 8">
            <a:extLst>
              <a:ext uri="{FF2B5EF4-FFF2-40B4-BE49-F238E27FC236}">
                <a16:creationId xmlns:a16="http://schemas.microsoft.com/office/drawing/2014/main" id="{15E57B2C-68C1-415E-B3C8-31F4F9E6901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69E0B9-929D-4A81-A6FC-B1DDDE5274C4}"/>
              </a:ext>
            </a:extLst>
          </p:cNvPr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2. 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Notulen</a:t>
            </a:r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 ALV 2018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DFE1259-CE89-49D0-AFF4-1A84B1ABE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kstvak 6">
            <a:extLst>
              <a:ext uri="{FF2B5EF4-FFF2-40B4-BE49-F238E27FC236}">
                <a16:creationId xmlns:a16="http://schemas.microsoft.com/office/drawing/2014/main" id="{6DE26D6C-BAF4-4EAB-AC47-68676FB7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52" y="2572544"/>
            <a:ext cx="95770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l">
              <a:buFontTx/>
              <a:buChar char="-"/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KNCV </a:t>
            </a:r>
            <a:r>
              <a:rPr lang="en-NL" altLang="en-US" sz="36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36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agendapunt</a:t>
            </a:r>
            <a:r>
              <a:rPr lang="en-US" altLang="en-US" sz="36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7 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Tx/>
              <a:buChar char="-"/>
            </a:pPr>
            <a:endParaRPr lang="en-GB" alt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966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17411" name="Rectangle 2"/>
          <p:cNvSpPr>
            <a:spLocks/>
          </p:cNvSpPr>
          <p:nvPr/>
        </p:nvSpPr>
        <p:spPr bwMode="auto">
          <a:xfrm>
            <a:off x="3395477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577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4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5" name="Rectangle 6"/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3. 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Jaarverslag</a:t>
            </a:r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 2018</a:t>
            </a:r>
          </a:p>
        </p:txBody>
      </p:sp>
      <p:sp>
        <p:nvSpPr>
          <p:cNvPr id="17416" name="Content Placeholder 1"/>
          <p:cNvSpPr txBox="1">
            <a:spLocks/>
          </p:cNvSpPr>
          <p:nvPr/>
        </p:nvSpPr>
        <p:spPr bwMode="auto">
          <a:xfrm>
            <a:off x="457200" y="2139950"/>
            <a:ext cx="82296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3600">
                <a:latin typeface="Arial" pitchFamily="34" charset="0"/>
                <a:cs typeface="Arial" pitchFamily="34" charset="0"/>
              </a:rPr>
              <a:t>Ledenbestand</a:t>
            </a:r>
          </a:p>
        </p:txBody>
      </p:sp>
      <p:grpSp>
        <p:nvGrpSpPr>
          <p:cNvPr id="17419" name="Group 2"/>
          <p:cNvGrpSpPr>
            <a:grpSpLocks/>
          </p:cNvGrpSpPr>
          <p:nvPr/>
        </p:nvGrpSpPr>
        <p:grpSpPr bwMode="auto">
          <a:xfrm>
            <a:off x="7810500" y="8874966"/>
            <a:ext cx="2017712" cy="460375"/>
            <a:chOff x="899592" y="4684495"/>
            <a:chExt cx="2017648" cy="461665"/>
          </a:xfrm>
        </p:grpSpPr>
        <p:pic>
          <p:nvPicPr>
            <p:cNvPr id="17420" name="Picture 13" descr="\\AMSDC1-NA-V509\Thomas.T.Weber$\Cached\My Documents\My Pictures\untitled.png"/>
            <p:cNvPicPr>
              <a:picLocks noChangeAspect="1" noChangeArrowheads="1"/>
            </p:cNvPicPr>
            <p:nvPr/>
          </p:nvPicPr>
          <p:blipFill>
            <a:blip r:embed="rId4"/>
            <a:srcRect l="3862" t="11942" r="3857" b="13474"/>
            <a:stretch>
              <a:fillRect/>
            </a:stretch>
          </p:blipFill>
          <p:spPr bwMode="auto">
            <a:xfrm>
              <a:off x="1941587" y="4757256"/>
              <a:ext cx="975653" cy="28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1" name="TextBox 23"/>
            <p:cNvSpPr txBox="1">
              <a:spLocks noChangeArrowheads="1"/>
            </p:cNvSpPr>
            <p:nvPr/>
          </p:nvSpPr>
          <p:spPr bwMode="auto">
            <a:xfrm>
              <a:off x="899592" y="4684495"/>
              <a:ext cx="13681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en-US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1000+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52628"/>
              </p:ext>
            </p:extLst>
          </p:nvPr>
        </p:nvGraphicFramePr>
        <p:xfrm>
          <a:off x="813767" y="3004588"/>
          <a:ext cx="11521281" cy="50980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280587">
                  <a:extLst>
                    <a:ext uri="{9D8B030D-6E8A-4147-A177-3AD203B41FA5}">
                      <a16:colId xmlns:a16="http://schemas.microsoft.com/office/drawing/2014/main" val="2667196887"/>
                    </a:ext>
                  </a:extLst>
                </a:gridCol>
                <a:gridCol w="2473475">
                  <a:extLst>
                    <a:ext uri="{9D8B030D-6E8A-4147-A177-3AD203B41FA5}">
                      <a16:colId xmlns:a16="http://schemas.microsoft.com/office/drawing/2014/main" val="3532269874"/>
                    </a:ext>
                  </a:extLst>
                </a:gridCol>
                <a:gridCol w="3767219">
                  <a:extLst>
                    <a:ext uri="{9D8B030D-6E8A-4147-A177-3AD203B41FA5}">
                      <a16:colId xmlns:a16="http://schemas.microsoft.com/office/drawing/2014/main" val="3468929944"/>
                    </a:ext>
                  </a:extLst>
                </a:gridCol>
              </a:tblGrid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31-12-2018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1-1-2018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2577144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Leden vanaf 25 jaar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>
                          <a:effectLst/>
                        </a:rPr>
                        <a:t>286</a:t>
                      </a:r>
                      <a:endParaRPr lang="en-NL" sz="18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940465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Leden t/m 24 jaar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>
                          <a:effectLst/>
                        </a:rPr>
                        <a:t>8</a:t>
                      </a:r>
                      <a:endParaRPr lang="en-NL" sz="18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9742457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Studentleden vanaf 24 jaar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>
                          <a:effectLst/>
                        </a:rPr>
                        <a:t>2</a:t>
                      </a:r>
                      <a:endParaRPr lang="en-NL" sz="18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1344174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Ereleden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>
                          <a:effectLst/>
                        </a:rPr>
                        <a:t>5</a:t>
                      </a:r>
                      <a:endParaRPr lang="en-NL" sz="18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1535598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DCS geen KNCV t/m 24 jaar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>
                          <a:effectLst/>
                        </a:rPr>
                        <a:t>21</a:t>
                      </a:r>
                      <a:endParaRPr lang="en-NL" sz="18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4388459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DCS geen KNCV vanaf 25 jaar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>
                          <a:effectLst/>
                        </a:rPr>
                        <a:t>29</a:t>
                      </a:r>
                      <a:endParaRPr lang="en-NL" sz="18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3670695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Studentlid DCS vanaf 25 geen KNCV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en-NL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6</a:t>
                      </a:r>
                      <a:endParaRPr lang="en-NL" sz="18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16094"/>
                  </a:ext>
                </a:extLst>
              </a:tr>
              <a:tr h="56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TOTAAL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361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357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13753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1387E3F-BC10-41D4-A17C-E2CB6E60E82A}"/>
              </a:ext>
            </a:extLst>
          </p:cNvPr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A519725-28DF-4EDA-965D-853E2768051E}"/>
              </a:ext>
            </a:extLst>
          </p:cNvPr>
          <p:cNvSpPr>
            <a:spLocks/>
          </p:cNvSpPr>
          <p:nvPr/>
        </p:nvSpPr>
        <p:spPr bwMode="auto">
          <a:xfrm>
            <a:off x="3395477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D60AF84-24F0-4366-B982-1D99A71C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577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C772AC04-C693-4E82-BF78-F18B7E36BFC3}"/>
              </a:ext>
            </a:extLst>
          </p:cNvPr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3. 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Jaarverslag</a:t>
            </a:r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 2018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5598369-6E0C-4242-8DB3-FB6864E9B42F}"/>
              </a:ext>
            </a:extLst>
          </p:cNvPr>
          <p:cNvSpPr txBox="1">
            <a:spLocks/>
          </p:cNvSpPr>
          <p:nvPr/>
        </p:nvSpPr>
        <p:spPr bwMode="auto">
          <a:xfrm>
            <a:off x="539750" y="2068513"/>
            <a:ext cx="8229600" cy="46084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Activiteiten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	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1015D45-7A04-4076-AF18-A15C83A5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798" y="3830073"/>
            <a:ext cx="11363250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marL="342900" indent="-342900" algn="l" eaLnBrk="0" hangingPunct="0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NCCC</a:t>
            </a:r>
            <a:r>
              <a:rPr lang="nl-NL" alt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l" eaLnBrk="0" hangingPunct="0"/>
            <a:r>
              <a:rPr lang="nl-NL" altLang="en-US" sz="2000" dirty="0">
                <a:latin typeface="Arial" pitchFamily="34" charset="0"/>
                <a:cs typeface="Arial" pitchFamily="34" charset="0"/>
              </a:rPr>
              <a:t>	Moniek Tromp co-chair</a:t>
            </a:r>
          </a:p>
          <a:p>
            <a:pPr algn="l" eaLnBrk="0" hangingPunct="0"/>
            <a:r>
              <a:rPr lang="nl-NL" altLang="en-US" sz="2000" dirty="0">
                <a:latin typeface="Arial" pitchFamily="34" charset="0"/>
                <a:cs typeface="Arial" pitchFamily="34" charset="0"/>
              </a:rPr>
              <a:t>	20</a:t>
            </a:r>
            <a:r>
              <a:rPr lang="nl-NL" altLang="en-US" sz="2000" baseline="30000" dirty="0">
                <a:latin typeface="Arial" pitchFamily="34" charset="0"/>
                <a:cs typeface="Arial" pitchFamily="34" charset="0"/>
              </a:rPr>
              <a:t>e</a:t>
            </a:r>
            <a:r>
              <a:rPr lang="nl-NL" altLang="en-US" sz="2000" dirty="0">
                <a:latin typeface="Arial" pitchFamily="34" charset="0"/>
                <a:cs typeface="Arial" pitchFamily="34" charset="0"/>
              </a:rPr>
              <a:t> editie</a:t>
            </a:r>
          </a:p>
          <a:p>
            <a:pPr algn="l" eaLnBrk="0" hangingPunct="0"/>
            <a:r>
              <a:rPr lang="nl-NL" altLang="en-US" sz="2000" dirty="0">
                <a:latin typeface="Arial" pitchFamily="34" charset="0"/>
                <a:cs typeface="Arial" pitchFamily="34" charset="0"/>
              </a:rPr>
              <a:t>	10 DCS poster awards (22 abstracts Nederland, 6 abstracts Belgie)</a:t>
            </a:r>
          </a:p>
          <a:p>
            <a:pPr algn="l" eaLnBrk="0" hangingPunct="0"/>
            <a:r>
              <a:rPr lang="nl-NL" altLang="en-US" sz="2000" dirty="0">
                <a:latin typeface="Arial" pitchFamily="34" charset="0"/>
                <a:cs typeface="Arial" pitchFamily="34" charset="0"/>
              </a:rPr>
              <a:t>	DCS Quiz en Stamboom</a:t>
            </a:r>
          </a:p>
          <a:p>
            <a:pPr algn="l" eaLnBrk="0" hangingPunct="0"/>
            <a:endParaRPr lang="nl-NL" altLang="en-US" sz="1000" dirty="0">
              <a:latin typeface="Arial" pitchFamily="34" charset="0"/>
              <a:cs typeface="Arial" pitchFamily="34" charset="0"/>
            </a:endParaRPr>
          </a:p>
          <a:p>
            <a:pPr marL="342900" indent="-342900" algn="l" eaLnBrk="0" hangingPunct="0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DCS workshop</a:t>
            </a:r>
          </a:p>
          <a:p>
            <a:pPr algn="l" eaLnBrk="0" hangingPunct="0"/>
            <a:r>
              <a:rPr lang="nl-NL" altLang="en-US" sz="2000" dirty="0">
                <a:latin typeface="Arial" pitchFamily="34" charset="0"/>
                <a:cs typeface="Arial" pitchFamily="34" charset="0"/>
              </a:rPr>
              <a:t>	Geen, nieuwe editie 2019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“Practical Aspects of Novel Catalytic Materials”</a:t>
            </a:r>
          </a:p>
          <a:p>
            <a:pPr algn="l" eaLnBrk="0" hangingPunct="0"/>
            <a:r>
              <a:rPr lang="en-US" alt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nl-NL" altLang="en-US" sz="2000" dirty="0">
                <a:latin typeface="Arial" pitchFamily="34" charset="0"/>
                <a:cs typeface="Arial" pitchFamily="34" charset="0"/>
              </a:rPr>
              <a:t>+ evt. extra editie met NIOK PhD Platform</a:t>
            </a:r>
          </a:p>
          <a:p>
            <a:pPr algn="l" eaLnBrk="0" hangingPunct="0"/>
            <a:endParaRPr lang="nl-NL" altLang="en-US" sz="1000" dirty="0">
              <a:latin typeface="Arial" pitchFamily="34" charset="0"/>
              <a:cs typeface="Arial" pitchFamily="34" charset="0"/>
            </a:endParaRPr>
          </a:p>
          <a:p>
            <a:pPr marL="342900" indent="-342900" algn="l" eaLnBrk="0" hangingPunct="0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Website/communicatie</a:t>
            </a:r>
          </a:p>
          <a:p>
            <a:pPr algn="l" eaLnBrk="0" hangingPunct="0"/>
            <a:r>
              <a:rPr lang="nl-NL" altLang="en-US" sz="2000" dirty="0">
                <a:latin typeface="Arial" pitchFamily="34" charset="0"/>
                <a:cs typeface="Arial" pitchFamily="34" charset="0"/>
              </a:rPr>
              <a:t>	Nieuwsbrief, Linked In</a:t>
            </a:r>
          </a:p>
          <a:p>
            <a:pPr algn="l" eaLnBrk="0" hangingPunct="0"/>
            <a:endParaRPr lang="nl-NL" altLang="en-US" sz="1000" dirty="0">
              <a:latin typeface="Arial" pitchFamily="34" charset="0"/>
              <a:cs typeface="Arial" pitchFamily="34" charset="0"/>
            </a:endParaRPr>
          </a:p>
          <a:p>
            <a:pPr algn="l" eaLnBrk="0" hangingPunct="0"/>
            <a:endParaRPr lang="nl-NL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21CB2CB-8638-44E6-AA46-6627908AF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54393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1387E3F-BC10-41D4-A17C-E2CB6E60E82A}"/>
              </a:ext>
            </a:extLst>
          </p:cNvPr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A519725-28DF-4EDA-965D-853E2768051E}"/>
              </a:ext>
            </a:extLst>
          </p:cNvPr>
          <p:cNvSpPr>
            <a:spLocks/>
          </p:cNvSpPr>
          <p:nvPr/>
        </p:nvSpPr>
        <p:spPr bwMode="auto">
          <a:xfrm>
            <a:off x="3395477" y="368300"/>
            <a:ext cx="8737600" cy="1206500"/>
          </a:xfrm>
          <a:prstGeom prst="rect">
            <a:avLst/>
          </a:prstGeom>
          <a:solidFill>
            <a:srgbClr val="0C4D87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D60AF84-24F0-4366-B982-1D99A71C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577" y="366713"/>
            <a:ext cx="16891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C772AC04-C693-4E82-BF78-F18B7E36BFC3}"/>
              </a:ext>
            </a:extLst>
          </p:cNvPr>
          <p:cNvSpPr>
            <a:spLocks/>
          </p:cNvSpPr>
          <p:nvPr/>
        </p:nvSpPr>
        <p:spPr bwMode="auto">
          <a:xfrm>
            <a:off x="3505200" y="700088"/>
            <a:ext cx="86741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3. </a:t>
            </a:r>
            <a:r>
              <a:rPr lang="en-US" altLang="en-US" sz="3600" dirty="0" err="1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Jaarverslag</a:t>
            </a:r>
            <a:r>
              <a:rPr lang="en-US" altLang="en-US" sz="3600" dirty="0">
                <a:solidFill>
                  <a:srgbClr val="FEFFFE"/>
                </a:solidFill>
                <a:latin typeface="Arial" pitchFamily="34" charset="0"/>
                <a:ea typeface="Geneva" pitchFamily="124" charset="-128"/>
                <a:sym typeface="Arial" pitchFamily="34" charset="0"/>
              </a:rPr>
              <a:t> 2018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5598369-6E0C-4242-8DB3-FB6864E9B42F}"/>
              </a:ext>
            </a:extLst>
          </p:cNvPr>
          <p:cNvSpPr txBox="1">
            <a:spLocks/>
          </p:cNvSpPr>
          <p:nvPr/>
        </p:nvSpPr>
        <p:spPr bwMode="auto">
          <a:xfrm>
            <a:off x="539750" y="2068513"/>
            <a:ext cx="8229600" cy="46084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Activiteiten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	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1015D45-7A04-4076-AF18-A15C83A5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798" y="3245299"/>
            <a:ext cx="11363250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DCS thesis award</a:t>
            </a:r>
          </a:p>
          <a:p>
            <a:pPr marL="800100" lvl="1" indent="-342900" algn="l">
              <a:buFontTx/>
              <a:buChar char="-"/>
            </a:pPr>
            <a:r>
              <a:rPr lang="nl-NL" altLang="en-US" sz="2000" dirty="0">
                <a:latin typeface="Arial" pitchFamily="34" charset="0"/>
                <a:cs typeface="Arial" pitchFamily="34" charset="0"/>
              </a:rPr>
              <a:t>Jury: Prof. Joost Reek, Prof. Evgeny Pidko, Prof. Jeroen van Bokhoven, Dr. Jan-Philip Hoffman en Dr. Erik Zuidema (voorzitter)</a:t>
            </a:r>
          </a:p>
          <a:p>
            <a:pPr marL="800100" lvl="1" indent="-342900" algn="l">
              <a:buFontTx/>
              <a:buChar char="-"/>
            </a:pPr>
            <a:endParaRPr lang="nl-NL" alt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NCC Award</a:t>
            </a:r>
          </a:p>
          <a:p>
            <a:pPr marL="800100" lvl="1" indent="-342900" algn="l">
              <a:buFontTx/>
              <a:buChar char="-"/>
            </a:pPr>
            <a:r>
              <a:rPr lang="nl-NL" altLang="en-US" sz="2000" dirty="0">
                <a:latin typeface="Arial" pitchFamily="34" charset="0"/>
                <a:cs typeface="Arial" pitchFamily="34" charset="0"/>
              </a:rPr>
              <a:t>Prof. Roel Prins, Dr. Matthieu Ahr (VIRAN), Prof. Ben Feringa, Prof. Christoph Coperet en Prof. Moniek Tromp (voorzitter, DCS)</a:t>
            </a:r>
          </a:p>
          <a:p>
            <a:pPr marL="800100" lvl="1" indent="-342900" algn="l">
              <a:buFontTx/>
              <a:buChar char="-"/>
            </a:pPr>
            <a:endParaRPr lang="nl-NL" alt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N3C Awards: N3C bestuur</a:t>
            </a:r>
          </a:p>
          <a:p>
            <a:pPr marL="342900" indent="-342900" algn="l">
              <a:buFontTx/>
              <a:buChar char="-"/>
            </a:pPr>
            <a:endParaRPr lang="nl-NL" altLang="en-US" sz="2400" dirty="0">
              <a:latin typeface="Arial" pitchFamily="34" charset="0"/>
              <a:cs typeface="Arial" pitchFamily="34" charset="0"/>
            </a:endParaRPr>
          </a:p>
          <a:p>
            <a:pPr algn="l"/>
            <a:endParaRPr lang="nl-NL" altLang="en-US" sz="100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IUPAC congres, 2023 Den Haag</a:t>
            </a:r>
          </a:p>
          <a:p>
            <a:pPr algn="l"/>
            <a:endParaRPr lang="nl-NL" altLang="en-US" sz="100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nl-NL" altLang="en-US" sz="2400" dirty="0">
                <a:latin typeface="Arial" pitchFamily="34" charset="0"/>
                <a:cs typeface="Arial" pitchFamily="34" charset="0"/>
              </a:rPr>
              <a:t>Stichting Roermond Katalyse</a:t>
            </a:r>
          </a:p>
          <a:p>
            <a:pPr algn="l"/>
            <a:r>
              <a:rPr lang="nl-NL" altLang="en-US" sz="2000" dirty="0">
                <a:latin typeface="Arial" pitchFamily="34" charset="0"/>
                <a:cs typeface="Arial" pitchFamily="34" charset="0"/>
              </a:rPr>
              <a:t>	geen activiteiten</a:t>
            </a:r>
          </a:p>
          <a:p>
            <a:pPr algn="l" eaLnBrk="0" hangingPunct="0"/>
            <a:endParaRPr lang="nl-NL" altLang="en-US" sz="1000" dirty="0">
              <a:latin typeface="Arial" pitchFamily="34" charset="0"/>
              <a:cs typeface="Arial" pitchFamily="34" charset="0"/>
            </a:endParaRPr>
          </a:p>
          <a:p>
            <a:pPr algn="l" eaLnBrk="0" hangingPunct="0"/>
            <a:endParaRPr lang="nl-NL" alt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21CB2CB-8638-44E6-AA46-6627908AF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11219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97" name="Rectangle 6"/>
          <p:cNvSpPr>
            <a:spLocks/>
          </p:cNvSpPr>
          <p:nvPr/>
        </p:nvSpPr>
        <p:spPr bwMode="auto">
          <a:xfrm>
            <a:off x="3505200" y="939800"/>
            <a:ext cx="7759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algn="l" eaLnBrk="1" hangingPunct="1"/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4. </a:t>
            </a:r>
            <a:r>
              <a:rPr lang="en-US" altLang="en-US" sz="3600" dirty="0" err="1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Jaarrekening</a:t>
            </a:r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DCS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71579-A918-452C-853A-758311CFB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42" y="1955672"/>
            <a:ext cx="11319314" cy="70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4050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5F0184-BDDE-4ED0-982D-3E276C9B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2" y="1955672"/>
            <a:ext cx="11319314" cy="7097592"/>
          </a:xfrm>
          <a:prstGeom prst="rect">
            <a:avLst/>
          </a:prstGeom>
        </p:spPr>
      </p:pic>
      <p:sp>
        <p:nvSpPr>
          <p:cNvPr id="16386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97" name="Rectangle 6"/>
          <p:cNvSpPr>
            <a:spLocks/>
          </p:cNvSpPr>
          <p:nvPr/>
        </p:nvSpPr>
        <p:spPr bwMode="auto">
          <a:xfrm>
            <a:off x="3505200" y="939800"/>
            <a:ext cx="7759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algn="l" eaLnBrk="1" hangingPunct="1"/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4. </a:t>
            </a:r>
            <a:r>
              <a:rPr lang="en-US" altLang="en-US" sz="3600" dirty="0" err="1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Jaarrekening</a:t>
            </a:r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DCS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8304" y="4372744"/>
            <a:ext cx="5976664" cy="120032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400">
                <a:solidFill>
                  <a:schemeClr val="tx1"/>
                </a:solidFill>
              </a:rPr>
              <a:t>Contributiebijdragen  uit eerdere jaren die als Debiteur op de 2017 afrekening stonden zijn in 2018 betaald</a:t>
            </a:r>
          </a:p>
        </p:txBody>
      </p:sp>
      <p:sp>
        <p:nvSpPr>
          <p:cNvPr id="10" name="Oval 1">
            <a:extLst>
              <a:ext uri="{FF2B5EF4-FFF2-40B4-BE49-F238E27FC236}">
                <a16:creationId xmlns:a16="http://schemas.microsoft.com/office/drawing/2014/main" id="{4AD5E59C-B435-40BE-AA87-02E3CBC04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4723" y="3386403"/>
            <a:ext cx="1512887" cy="287337"/>
          </a:xfrm>
          <a:prstGeom prst="ellipse">
            <a:avLst/>
          </a:prstGeom>
          <a:noFill/>
          <a:ln w="476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1">
            <a:extLst>
              <a:ext uri="{FF2B5EF4-FFF2-40B4-BE49-F238E27FC236}">
                <a16:creationId xmlns:a16="http://schemas.microsoft.com/office/drawing/2014/main" id="{B1366A6F-3676-47F1-9B3D-FC510DDDA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4726" y="7944678"/>
            <a:ext cx="1512887" cy="287337"/>
          </a:xfrm>
          <a:prstGeom prst="ellipse">
            <a:avLst/>
          </a:prstGeom>
          <a:noFill/>
          <a:ln w="476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62239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5F0184-BDDE-4ED0-982D-3E276C9B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2" y="1955672"/>
            <a:ext cx="11319314" cy="7097592"/>
          </a:xfrm>
          <a:prstGeom prst="rect">
            <a:avLst/>
          </a:prstGeom>
        </p:spPr>
      </p:pic>
      <p:sp>
        <p:nvSpPr>
          <p:cNvPr id="16386" name="Rectangle 1"/>
          <p:cNvSpPr>
            <a:spLocks/>
          </p:cNvSpPr>
          <p:nvPr/>
        </p:nvSpPr>
        <p:spPr bwMode="auto">
          <a:xfrm>
            <a:off x="12179300" y="368300"/>
            <a:ext cx="330200" cy="1206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3441700" y="368300"/>
            <a:ext cx="8737600" cy="1206500"/>
          </a:xfrm>
          <a:prstGeom prst="rect">
            <a:avLst/>
          </a:prstGeom>
          <a:solidFill>
            <a:srgbClr val="0C4D8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6713"/>
            <a:ext cx="1689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21800"/>
            <a:ext cx="408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8"/>
          <p:cNvSpPr>
            <a:spLocks noChangeShapeType="1"/>
          </p:cNvSpPr>
          <p:nvPr/>
        </p:nvSpPr>
        <p:spPr bwMode="auto">
          <a:xfrm rot="10800000" flipH="1">
            <a:off x="3443288" y="404813"/>
            <a:ext cx="6940550" cy="0"/>
          </a:xfrm>
          <a:prstGeom prst="line">
            <a:avLst/>
          </a:prstGeom>
          <a:noFill/>
          <a:ln w="12700">
            <a:solidFill>
              <a:srgbClr val="0C4D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97" name="Rectangle 6"/>
          <p:cNvSpPr>
            <a:spLocks/>
          </p:cNvSpPr>
          <p:nvPr/>
        </p:nvSpPr>
        <p:spPr bwMode="auto">
          <a:xfrm>
            <a:off x="3505200" y="939800"/>
            <a:ext cx="7759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algn="l" eaLnBrk="1" hangingPunct="1"/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4. </a:t>
            </a:r>
            <a:r>
              <a:rPr lang="en-US" altLang="en-US" sz="3600" dirty="0" err="1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Jaarrekening</a:t>
            </a:r>
            <a:r>
              <a:rPr lang="en-US" altLang="en-US" sz="3600" dirty="0" smtClean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FEFFFE"/>
                </a:solidFill>
                <a:latin typeface="Arial" panose="020B0604020202020204" pitchFamily="34" charset="0"/>
                <a:ea typeface="Geneva" pitchFamily="124" charset="-128"/>
                <a:sym typeface="Arial" panose="020B0604020202020204" pitchFamily="34" charset="0"/>
              </a:rPr>
              <a:t>DCS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0132" y="6033613"/>
            <a:ext cx="5976664" cy="120032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400">
                <a:solidFill>
                  <a:schemeClr val="tx1"/>
                </a:solidFill>
              </a:rPr>
              <a:t>Het saldo per 31-12-2017 aan contributiebijdragen bij KNCV verschijnt als nieuwe debiteur in 2018</a:t>
            </a:r>
          </a:p>
        </p:txBody>
      </p:sp>
      <p:sp>
        <p:nvSpPr>
          <p:cNvPr id="11" name="Oval 1">
            <a:extLst>
              <a:ext uri="{FF2B5EF4-FFF2-40B4-BE49-F238E27FC236}">
                <a16:creationId xmlns:a16="http://schemas.microsoft.com/office/drawing/2014/main" id="{B1366A6F-3676-47F1-9B3D-FC510DDDA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577" y="7968374"/>
            <a:ext cx="1512887" cy="287337"/>
          </a:xfrm>
          <a:prstGeom prst="ellipse">
            <a:avLst/>
          </a:prstGeom>
          <a:noFill/>
          <a:ln w="4762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24" charset="0"/>
                <a:ea typeface="ヒラギノ角ゴ ProN W3" pitchFamily="124" charset="-128"/>
                <a:sym typeface="Gill Sans" pitchFamily="12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773203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el - bove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CBA5E"/>
      </a:accent1>
      <a:accent2>
        <a:srgbClr val="333399"/>
      </a:accent2>
      <a:accent3>
        <a:srgbClr val="FFFFFF"/>
      </a:accent3>
      <a:accent4>
        <a:srgbClr val="000000"/>
      </a:accent4>
      <a:accent5>
        <a:srgbClr val="BAD9B6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bov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bo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eeg">
  <a:themeElements>
    <a:clrScheme name="Lee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Lee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el en opsomming - links">
  <a:themeElements>
    <a:clrScheme name="Titel en opsomming - lin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link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lin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el en opsomming - 2 kolommen">
  <a:themeElements>
    <a:clrScheme name="Titel en opsomming - 2 kolomm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2 kolomm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2 kolomm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el en opsomming - rechts">
  <a:themeElements>
    <a:clrScheme name="Titel en opsomming - rech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rech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rech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el, opsomming en foto">
  <a:themeElements>
    <a:clrScheme name="Titel, opsomming en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opsomming en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opsomming en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 en opsomming">
  <a:themeElements>
    <a:clrScheme name="Titel en 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 - midden">
  <a:themeElements>
    <a:clrScheme name="Titel - midd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midd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midd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el en subtitel">
  <a:themeElements>
    <a:clrScheme name="Titel en subtit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subtite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sub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- horizontaal">
  <a:themeElements>
    <a:clrScheme name="Foto - horizonta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horizontale weerspiegeling">
  <a:themeElements>
    <a:clrScheme name="Foto - horizontale weerspiege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e weerspiegel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le weerspiege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verticaal">
  <a:themeElements>
    <a:clrScheme name="Foto - vertica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oto - verticale weerspiegeling">
  <a:themeElements>
    <a:clrScheme name="Foto - verticale weerspiege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 weerspiegel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le weerspiege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psomming">
  <a:themeElements>
    <a:clrScheme name="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Pages>0</Pages>
  <Words>551</Words>
  <Characters>0</Characters>
  <Application>Microsoft Office PowerPoint</Application>
  <PresentationFormat>Custom</PresentationFormat>
  <Lines>0</Lines>
  <Paragraphs>172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Arial</vt:lpstr>
      <vt:lpstr>Calibri</vt:lpstr>
      <vt:lpstr>Geneva</vt:lpstr>
      <vt:lpstr>Gill Sans</vt:lpstr>
      <vt:lpstr>Tahoma</vt:lpstr>
      <vt:lpstr>Times New Roman</vt:lpstr>
      <vt:lpstr>Wingdings</vt:lpstr>
      <vt:lpstr>ヒラギノ角ゴ ProN W3</vt:lpstr>
      <vt:lpstr>Titel - boven</vt:lpstr>
      <vt:lpstr>Titel en opsomming</vt:lpstr>
      <vt:lpstr>Titel - midden</vt:lpstr>
      <vt:lpstr>Titel en subtitel</vt:lpstr>
      <vt:lpstr>Foto - horizontaal</vt:lpstr>
      <vt:lpstr>Foto - horizontale weerspiegeling</vt:lpstr>
      <vt:lpstr>Foto - verticaal</vt:lpstr>
      <vt:lpstr>Foto - verticale weerspiegeling</vt:lpstr>
      <vt:lpstr>Opsomming</vt:lpstr>
      <vt:lpstr>Leeg</vt:lpstr>
      <vt:lpstr>Titel en opsomming - links</vt:lpstr>
      <vt:lpstr>Titel en opsomming - 2 kolommen</vt:lpstr>
      <vt:lpstr>Titel en opsomming - rechts</vt:lpstr>
      <vt:lpstr>Titel, opsomming en foto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Jaarplanning 2019/2020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Terorde</dc:creator>
  <cp:lastModifiedBy>Moniek Tromp</cp:lastModifiedBy>
  <cp:revision>83</cp:revision>
  <dcterms:modified xsi:type="dcterms:W3CDTF">2019-03-05T16:20:34Z</dcterms:modified>
</cp:coreProperties>
</file>